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04" r:id="rId3"/>
    <p:sldId id="295" r:id="rId4"/>
    <p:sldId id="306" r:id="rId5"/>
    <p:sldId id="294" r:id="rId6"/>
    <p:sldId id="307" r:id="rId7"/>
    <p:sldId id="308" r:id="rId8"/>
    <p:sldId id="309" r:id="rId9"/>
    <p:sldId id="310" r:id="rId10"/>
    <p:sldId id="313" r:id="rId11"/>
    <p:sldId id="314" r:id="rId12"/>
    <p:sldId id="311" r:id="rId13"/>
    <p:sldId id="312" r:id="rId14"/>
    <p:sldId id="31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Danner" initials="WD" lastIdx="0" clrIdx="0">
    <p:extLst>
      <p:ext uri="{19B8F6BF-5375-455C-9EA6-DF929625EA0E}">
        <p15:presenceInfo xmlns:p15="http://schemas.microsoft.com/office/powerpoint/2012/main" userId="0795534dee556c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DATA\Minigolf\Strategie_Jugendarbeit\Auswertung%20Fragebog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\DATA\Minigolf\Strategie_Jugendarbeit\Statistik\Entwicklung%20O&#214;%20Verein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400" b="1" dirty="0"/>
              <a:t>Auswertung</a:t>
            </a:r>
            <a:r>
              <a:rPr lang="de-AT" sz="1400" b="1" baseline="0" dirty="0"/>
              <a:t> Befragung</a:t>
            </a:r>
            <a:endParaRPr lang="de-AT" sz="1400" b="1" dirty="0"/>
          </a:p>
        </c:rich>
      </c:tx>
      <c:layout>
        <c:manualLayout>
          <c:xMode val="edge"/>
          <c:yMode val="edge"/>
          <c:x val="0.34516650793360504"/>
          <c:y val="9.8431018538725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040944881889762"/>
          <c:y val="0.17171296296296296"/>
          <c:w val="0.50459055118110241"/>
          <c:h val="0.58909339457567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'Tabelle1 (2)'!$B$1</c:f>
              <c:strCache>
                <c:ptCount val="1"/>
                <c:pt idx="0">
                  <c:v>Stimme voll zu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'Tabelle1 (2)'!$A$2:$A$5</c:f>
              <c:strCache>
                <c:ptCount val="4"/>
                <c:pt idx="0">
                  <c:v>Jugend ist für das Überleben des Minigolfsports unerlässlich.</c:v>
                </c:pt>
                <c:pt idx="1">
                  <c:v>Jugend ist für Minigolf als Spitzensport unerlässlich. (was Hänschen nicht lernt, lernt Hans nimmermehr)</c:v>
                </c:pt>
                <c:pt idx="2">
                  <c:v>Jugend darf Geld kosten.</c:v>
                </c:pt>
                <c:pt idx="3">
                  <c:v>Jugendarbeit sollte zum größten Teil im Verein stattfinden.</c:v>
                </c:pt>
              </c:strCache>
            </c:strRef>
          </c:cat>
          <c:val>
            <c:numRef>
              <c:f>'Tabelle1 (2)'!$B$2:$B$5</c:f>
              <c:numCache>
                <c:formatCode>General</c:formatCode>
                <c:ptCount val="4"/>
                <c:pt idx="0">
                  <c:v>18</c:v>
                </c:pt>
                <c:pt idx="1">
                  <c:v>21</c:v>
                </c:pt>
                <c:pt idx="2">
                  <c:v>19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5-450C-AFD4-1B7A44E20B3E}"/>
            </c:ext>
          </c:extLst>
        </c:ser>
        <c:ser>
          <c:idx val="1"/>
          <c:order val="1"/>
          <c:tx>
            <c:strRef>
              <c:f>'Tabelle1 (2)'!$C$1</c:f>
              <c:strCache>
                <c:ptCount val="1"/>
                <c:pt idx="0">
                  <c:v>Stimme zu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'Tabelle1 (2)'!$A$2:$A$5</c:f>
              <c:strCache>
                <c:ptCount val="4"/>
                <c:pt idx="0">
                  <c:v>Jugend ist für das Überleben des Minigolfsports unerlässlich.</c:v>
                </c:pt>
                <c:pt idx="1">
                  <c:v>Jugend ist für Minigolf als Spitzensport unerlässlich. (was Hänschen nicht lernt, lernt Hans nimmermehr)</c:v>
                </c:pt>
                <c:pt idx="2">
                  <c:v>Jugend darf Geld kosten.</c:v>
                </c:pt>
                <c:pt idx="3">
                  <c:v>Jugendarbeit sollte zum größten Teil im Verein stattfinden.</c:v>
                </c:pt>
              </c:strCache>
            </c:strRef>
          </c:cat>
          <c:val>
            <c:numRef>
              <c:f>'Tabelle1 (2)'!$C$2:$C$5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5-450C-AFD4-1B7A44E20B3E}"/>
            </c:ext>
          </c:extLst>
        </c:ser>
        <c:ser>
          <c:idx val="2"/>
          <c:order val="2"/>
          <c:tx>
            <c:strRef>
              <c:f>'Tabelle1 (2)'!$D$1</c:f>
              <c:strCache>
                <c:ptCount val="1"/>
                <c:pt idx="0">
                  <c:v>Stimme eher zu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'Tabelle1 (2)'!$A$2:$A$5</c:f>
              <c:strCache>
                <c:ptCount val="4"/>
                <c:pt idx="0">
                  <c:v>Jugend ist für das Überleben des Minigolfsports unerlässlich.</c:v>
                </c:pt>
                <c:pt idx="1">
                  <c:v>Jugend ist für Minigolf als Spitzensport unerlässlich. (was Hänschen nicht lernt, lernt Hans nimmermehr)</c:v>
                </c:pt>
                <c:pt idx="2">
                  <c:v>Jugend darf Geld kosten.</c:v>
                </c:pt>
                <c:pt idx="3">
                  <c:v>Jugendarbeit sollte zum größten Teil im Verein stattfinden.</c:v>
                </c:pt>
              </c:strCache>
            </c:strRef>
          </c:cat>
          <c:val>
            <c:numRef>
              <c:f>'Tabelle1 (2)'!$D$2:$D$5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75-450C-AFD4-1B7A44E20B3E}"/>
            </c:ext>
          </c:extLst>
        </c:ser>
        <c:ser>
          <c:idx val="3"/>
          <c:order val="3"/>
          <c:tx>
            <c:strRef>
              <c:f>'Tabelle1 (2)'!$E$1</c:f>
              <c:strCache>
                <c:ptCount val="1"/>
                <c:pt idx="0">
                  <c:v>Stimme eher nicht zu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'Tabelle1 (2)'!$A$2:$A$5</c:f>
              <c:strCache>
                <c:ptCount val="4"/>
                <c:pt idx="0">
                  <c:v>Jugend ist für das Überleben des Minigolfsports unerlässlich.</c:v>
                </c:pt>
                <c:pt idx="1">
                  <c:v>Jugend ist für Minigolf als Spitzensport unerlässlich. (was Hänschen nicht lernt, lernt Hans nimmermehr)</c:v>
                </c:pt>
                <c:pt idx="2">
                  <c:v>Jugend darf Geld kosten.</c:v>
                </c:pt>
                <c:pt idx="3">
                  <c:v>Jugendarbeit sollte zum größten Teil im Verein stattfinden.</c:v>
                </c:pt>
              </c:strCache>
            </c:strRef>
          </c:cat>
          <c:val>
            <c:numRef>
              <c:f>'Tabelle1 (2)'!$E$2:$E$5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75-450C-AFD4-1B7A44E20B3E}"/>
            </c:ext>
          </c:extLst>
        </c:ser>
        <c:ser>
          <c:idx val="4"/>
          <c:order val="4"/>
          <c:tx>
            <c:strRef>
              <c:f>'Tabelle1 (2)'!$F$1</c:f>
              <c:strCache>
                <c:ptCount val="1"/>
                <c:pt idx="0">
                  <c:v>Stimme nicht zu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'Tabelle1 (2)'!$A$2:$A$5</c:f>
              <c:strCache>
                <c:ptCount val="4"/>
                <c:pt idx="0">
                  <c:v>Jugend ist für das Überleben des Minigolfsports unerlässlich.</c:v>
                </c:pt>
                <c:pt idx="1">
                  <c:v>Jugend ist für Minigolf als Spitzensport unerlässlich. (was Hänschen nicht lernt, lernt Hans nimmermehr)</c:v>
                </c:pt>
                <c:pt idx="2">
                  <c:v>Jugend darf Geld kosten.</c:v>
                </c:pt>
                <c:pt idx="3">
                  <c:v>Jugendarbeit sollte zum größten Teil im Verein stattfinden.</c:v>
                </c:pt>
              </c:strCache>
            </c:strRef>
          </c:cat>
          <c:val>
            <c:numRef>
              <c:f>'Tabelle1 (2)'!$F$2:$F$5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8775-450C-AFD4-1B7A44E20B3E}"/>
            </c:ext>
          </c:extLst>
        </c:ser>
        <c:ser>
          <c:idx val="5"/>
          <c:order val="5"/>
          <c:tx>
            <c:strRef>
              <c:f>'Tabelle1 (2)'!$G$1</c:f>
              <c:strCache>
                <c:ptCount val="1"/>
                <c:pt idx="0">
                  <c:v>Stimme keinesfalls zu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'Tabelle1 (2)'!$A$2:$A$5</c:f>
              <c:strCache>
                <c:ptCount val="4"/>
                <c:pt idx="0">
                  <c:v>Jugend ist für das Überleben des Minigolfsports unerlässlich.</c:v>
                </c:pt>
                <c:pt idx="1">
                  <c:v>Jugend ist für Minigolf als Spitzensport unerlässlich. (was Hänschen nicht lernt, lernt Hans nimmermehr)</c:v>
                </c:pt>
                <c:pt idx="2">
                  <c:v>Jugend darf Geld kosten.</c:v>
                </c:pt>
                <c:pt idx="3">
                  <c:v>Jugendarbeit sollte zum größten Teil im Verein stattfinden.</c:v>
                </c:pt>
              </c:strCache>
            </c:strRef>
          </c:cat>
          <c:val>
            <c:numRef>
              <c:f>'Tabelle1 (2)'!$G$2:$G$5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8775-450C-AFD4-1B7A44E20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962536"/>
        <c:axId val="138961552"/>
        <c:axId val="0"/>
      </c:bar3DChart>
      <c:catAx>
        <c:axId val="138962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8961552"/>
        <c:crosses val="autoZero"/>
        <c:auto val="1"/>
        <c:lblAlgn val="ctr"/>
        <c:lblOffset val="100"/>
        <c:noMultiLvlLbl val="0"/>
      </c:catAx>
      <c:valAx>
        <c:axId val="13896155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896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681210974822127E-2"/>
          <c:y val="2.4755205741729559E-2"/>
          <c:w val="0.65541979666334849"/>
          <c:h val="0.8326195683872849"/>
        </c:manualLayout>
      </c:layout>
      <c:lineChart>
        <c:grouping val="standard"/>
        <c:varyColors val="0"/>
        <c:ser>
          <c:idx val="1"/>
          <c:order val="0"/>
          <c:tx>
            <c:strRef>
              <c:f>'Ö (3)'!$A$8</c:f>
              <c:strCache>
                <c:ptCount val="1"/>
                <c:pt idx="0">
                  <c:v>WK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'Ö (3)'!$F$2:$T$2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'Ö (3)'!$F$8:$T$8</c:f>
              <c:numCache>
                <c:formatCode>General</c:formatCode>
                <c:ptCount val="15"/>
                <c:pt idx="0">
                  <c:v>23</c:v>
                </c:pt>
                <c:pt idx="1">
                  <c:v>25</c:v>
                </c:pt>
                <c:pt idx="2">
                  <c:v>29</c:v>
                </c:pt>
                <c:pt idx="3">
                  <c:v>21</c:v>
                </c:pt>
                <c:pt idx="4">
                  <c:v>20</c:v>
                </c:pt>
                <c:pt idx="5">
                  <c:v>14</c:v>
                </c:pt>
                <c:pt idx="6">
                  <c:v>12</c:v>
                </c:pt>
                <c:pt idx="7">
                  <c:v>20</c:v>
                </c:pt>
                <c:pt idx="8">
                  <c:v>16</c:v>
                </c:pt>
                <c:pt idx="9">
                  <c:v>20</c:v>
                </c:pt>
                <c:pt idx="10">
                  <c:v>21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2B-4C6D-A31B-2B522B9EBD10}"/>
            </c:ext>
          </c:extLst>
        </c:ser>
        <c:ser>
          <c:idx val="3"/>
          <c:order val="1"/>
          <c:tx>
            <c:strRef>
              <c:f>'Ö (3)'!$A$9</c:f>
              <c:strCache>
                <c:ptCount val="1"/>
                <c:pt idx="0">
                  <c:v>MK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'Ö (3)'!$F$2:$T$2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'Ö (3)'!$F$9:$T$9</c:f>
              <c:numCache>
                <c:formatCode>General</c:formatCode>
                <c:ptCount val="15"/>
                <c:pt idx="0">
                  <c:v>61</c:v>
                </c:pt>
                <c:pt idx="1">
                  <c:v>55</c:v>
                </c:pt>
                <c:pt idx="2">
                  <c:v>50</c:v>
                </c:pt>
                <c:pt idx="3">
                  <c:v>44</c:v>
                </c:pt>
                <c:pt idx="4">
                  <c:v>37</c:v>
                </c:pt>
                <c:pt idx="5">
                  <c:v>35</c:v>
                </c:pt>
                <c:pt idx="6">
                  <c:v>36</c:v>
                </c:pt>
                <c:pt idx="7">
                  <c:v>50</c:v>
                </c:pt>
                <c:pt idx="8">
                  <c:v>35</c:v>
                </c:pt>
                <c:pt idx="9">
                  <c:v>37</c:v>
                </c:pt>
                <c:pt idx="10">
                  <c:v>39</c:v>
                </c:pt>
                <c:pt idx="11">
                  <c:v>39</c:v>
                </c:pt>
                <c:pt idx="12">
                  <c:v>31</c:v>
                </c:pt>
                <c:pt idx="13">
                  <c:v>26</c:v>
                </c:pt>
                <c:pt idx="1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2B-4C6D-A31B-2B522B9EBD10}"/>
            </c:ext>
          </c:extLst>
        </c:ser>
        <c:ser>
          <c:idx val="2"/>
          <c:order val="2"/>
          <c:tx>
            <c:strRef>
              <c:f>'Ö (3)'!$A$10</c:f>
              <c:strCache>
                <c:ptCount val="1"/>
                <c:pt idx="0">
                  <c:v>WJ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'Ö (3)'!$F$2:$T$2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'Ö (3)'!$F$10:$T$10</c:f>
              <c:numCache>
                <c:formatCode>General</c:formatCode>
                <c:ptCount val="15"/>
                <c:pt idx="0">
                  <c:v>18</c:v>
                </c:pt>
                <c:pt idx="1">
                  <c:v>20</c:v>
                </c:pt>
                <c:pt idx="2">
                  <c:v>16</c:v>
                </c:pt>
                <c:pt idx="3">
                  <c:v>18</c:v>
                </c:pt>
                <c:pt idx="4">
                  <c:v>16</c:v>
                </c:pt>
                <c:pt idx="5">
                  <c:v>20</c:v>
                </c:pt>
                <c:pt idx="6">
                  <c:v>20</c:v>
                </c:pt>
                <c:pt idx="7">
                  <c:v>14</c:v>
                </c:pt>
                <c:pt idx="8">
                  <c:v>14</c:v>
                </c:pt>
                <c:pt idx="9">
                  <c:v>8</c:v>
                </c:pt>
                <c:pt idx="10">
                  <c:v>13</c:v>
                </c:pt>
                <c:pt idx="11">
                  <c:v>18</c:v>
                </c:pt>
                <c:pt idx="12">
                  <c:v>15</c:v>
                </c:pt>
                <c:pt idx="13">
                  <c:v>14</c:v>
                </c:pt>
                <c:pt idx="14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2B-4C6D-A31B-2B522B9EBD10}"/>
            </c:ext>
          </c:extLst>
        </c:ser>
        <c:ser>
          <c:idx val="0"/>
          <c:order val="3"/>
          <c:tx>
            <c:strRef>
              <c:f>'Ö (3)'!$A$11</c:f>
              <c:strCache>
                <c:ptCount val="1"/>
                <c:pt idx="0">
                  <c:v>MJ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'Ö (3)'!$F$2:$T$2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'Ö (3)'!$F$11:$T$11</c:f>
              <c:numCache>
                <c:formatCode>General</c:formatCode>
                <c:ptCount val="15"/>
                <c:pt idx="0">
                  <c:v>51</c:v>
                </c:pt>
                <c:pt idx="1">
                  <c:v>59</c:v>
                </c:pt>
                <c:pt idx="2">
                  <c:v>58</c:v>
                </c:pt>
                <c:pt idx="3">
                  <c:v>54</c:v>
                </c:pt>
                <c:pt idx="4">
                  <c:v>47</c:v>
                </c:pt>
                <c:pt idx="5">
                  <c:v>41</c:v>
                </c:pt>
                <c:pt idx="6">
                  <c:v>43</c:v>
                </c:pt>
                <c:pt idx="7">
                  <c:v>42</c:v>
                </c:pt>
                <c:pt idx="8">
                  <c:v>45</c:v>
                </c:pt>
                <c:pt idx="9">
                  <c:v>43</c:v>
                </c:pt>
                <c:pt idx="10">
                  <c:v>44</c:v>
                </c:pt>
                <c:pt idx="11">
                  <c:v>30</c:v>
                </c:pt>
                <c:pt idx="12">
                  <c:v>26</c:v>
                </c:pt>
                <c:pt idx="13">
                  <c:v>17</c:v>
                </c:pt>
                <c:pt idx="1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2B-4C6D-A31B-2B522B9EB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8947688"/>
        <c:axId val="1"/>
      </c:lineChart>
      <c:catAx>
        <c:axId val="448947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448947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1948781616814"/>
          <c:y val="0.38489277235581038"/>
          <c:w val="0.14203161368230355"/>
          <c:h val="0.23021420467745246"/>
        </c:manualLayout>
      </c:layout>
      <c:overlay val="0"/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0.00368</cdr:x>
      <cdr:y>0.00868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E4BE5A3A-B227-4847-8D87-FC304C16CB4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0.00368</cdr:x>
      <cdr:y>0.00868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35298B20-2060-415C-BAEE-E46171CD055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0.00368</cdr:x>
      <cdr:y>0.00868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327A13FF-C8F5-4886-8A87-A26DA23993C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0.00368</cdr:x>
      <cdr:y>0.00868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E4BE5A3A-B227-4847-8D87-FC304C16CB4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0.00368</cdr:x>
      <cdr:y>0.00868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35298B20-2060-415C-BAEE-E46171CD055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0.00368</cdr:x>
      <cdr:y>0.00868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327A13FF-C8F5-4886-8A87-A26DA23993C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702B0-AC4F-47C6-BBE9-1780469F3DD2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8F535-C327-4947-8207-0ACE01372D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30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C88C2-7971-48FB-8AB1-DE884EFAC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CFFE76-4C10-4335-B6E0-0EB48A7C1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75DCFA-388A-4FF6-8A8F-3CE8A2A6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834E82-70B0-4C81-8CE8-C35D3C5C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EDCFDA-D75D-47C8-A173-374CD375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304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F89D1-C765-4BCB-A9D9-49049F20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859995-68E6-47B7-98AA-55DA2FC13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F81EA4-3EF1-42A5-9E77-22EB5B3E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377A9-51A7-436F-9340-28F4AA10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4968AE-8BF2-4F82-9B86-40F6522D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129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4EC964-7F1A-44B2-B400-55C602F44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72477F-EB74-4B97-BACA-3D34A06C0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3EC38D-C52C-48F0-9DDD-E29DE017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E1B7CC-6396-4E8E-93C0-06329E20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C076F5-3D8E-4069-BBC8-17BAC67D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30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48B20-936E-4E1B-9CE4-105A279C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E2B03-59EC-4D8E-B654-74AB4253E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AEEE9D-8830-4304-912E-EB879A20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80F3CC-2B99-4947-8E16-C9845C46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44472F-BF5E-45F1-B4BC-804A6FF2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095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7D11E-4308-4153-B024-4586A49E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3184CB-7B84-4BB9-9136-BCAC4BC8B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67A345-DEA5-4A96-9ECF-37676D67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89CF5D-1047-4BDA-A00C-DA84A515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B9E2EF-C9E9-4938-BF70-24FEA5AD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672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CE1E8-7B3A-4C35-B7CE-EE30139C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DE08AC-D838-4680-BD72-90433F471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6F69B1-D713-4C05-9842-73982AACD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AF83D5-DC4D-4949-98F4-B0B177DF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917AFB-9CB2-4213-9386-DBF87D49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7E7EDA-F3B5-40A7-B8A4-9274C948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531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B1195-743B-4E10-8357-91DA8B02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4BC10C-B29B-433C-B639-9A242DB1F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6AD9A6-971A-4E20-A811-529849270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698C45-A509-4389-B07C-BE1406ECD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0C3BD9-D871-41AD-BE71-0403A7C71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8B3A5E6-78C5-4AE1-8012-EA728C0F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835434F-F85A-47FD-9B95-52811DAE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367E55-41E3-4646-B504-9A39FFCE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60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9CCE7-8853-433D-A3BE-943BD4E1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CB9F91-2AB7-40EA-9274-4A391A3B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A80805-1595-4D76-A011-BF9990A5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0EC855-26C9-4CB6-9213-463F7C57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8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6E501D-25A4-455F-88DF-786F52E6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347BAB-CC60-4CAE-BF75-2AB17DD4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697377-86EF-4FF2-939E-D553BCB3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05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5A53A-BEB4-4C31-96B8-84A34801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06D50-DA65-49C1-ABDF-E375652F0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5F0F9C-6B56-4248-8A64-9CBDA83E6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365697-6A00-410F-BDF5-97880516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A3C34-8AFC-4367-85A1-E268389E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6DC91B-0530-4836-9A38-1EAC7EFF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03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7D453-50A2-4CD1-8936-5C23856A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C2D263-5F42-4CEF-AF6C-70B931466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8B9676-4E7C-40A7-8F9E-54292C45A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9F423-2371-493E-BB13-FF568E0C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D731DA-E211-41B3-BCE4-50ECFB85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52B091-ACF1-4A08-A75A-EFD5916A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035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541A69F-400A-4EBB-A0DA-BF3D066B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13F66A-916B-40EA-8219-E961AEF36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B72F48-0667-4DAA-BAC9-59048BCB7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FEB1B-7608-4528-AAD1-CB2AEAAF49C8}" type="datetimeFigureOut">
              <a:rPr lang="de-AT" smtClean="0"/>
              <a:t>22.03.2019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FFFFC3-89AF-4338-96CD-B2A07DE6B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86829-AD1A-4D7B-BC5C-D1F538E91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C64EF-5D28-4CD5-9D92-30817110A4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518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lupe-lupenglas-glas-vergr%C3%B6%C3%9Fern-189254/" TargetMode="External"/><Relationship Id="rId7" Type="http://schemas.openxmlformats.org/officeDocument/2006/relationships/hyperlink" Target="http://foto.wuestenigel.com/fitness-train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nl.wikipedia.org/wiki/Platte_knoop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lupe-lupenglas-glas-vergr%C3%B6%C3%9Fern-189254/" TargetMode="External"/><Relationship Id="rId7" Type="http://schemas.openxmlformats.org/officeDocument/2006/relationships/hyperlink" Target="http://foto.wuestenigel.com/fitness-train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nl.wikipedia.org/wiki/Platte_knoop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lupe-lupenglas-glas-vergr%C3%B6%C3%9Fern-18925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Platte_knoo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wuestenigel.com/fitness-trainin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A4D517-AC84-44AC-9A73-E745B31E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Macht Jugendarbeit überhaupt Sinn?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4A6131C-9AD8-424F-B3A9-0C17DB8F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58025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46000"/>
            </a:pPr>
            <a:r>
              <a:rPr lang="de-AT" dirty="0"/>
              <a:t>„Heutige Jugend ist für Minigolf nicht zu begeistern.“</a:t>
            </a:r>
          </a:p>
          <a:p>
            <a:pPr>
              <a:buClr>
                <a:srgbClr val="FF0000"/>
              </a:buClr>
              <a:buSzPct val="146000"/>
            </a:pPr>
            <a:r>
              <a:rPr lang="de-AT" dirty="0"/>
              <a:t>„Jede Minute in der Jugendarbeit geht mir von meinem eigenen Spiel ab.“</a:t>
            </a:r>
          </a:p>
          <a:p>
            <a:pPr>
              <a:buClr>
                <a:srgbClr val="FF0000"/>
              </a:buClr>
              <a:buSzPct val="146000"/>
            </a:pPr>
            <a:r>
              <a:rPr lang="de-AT" dirty="0"/>
              <a:t>„Die Zeit ist vergeudet, die meisten bleiben nicht.“</a:t>
            </a:r>
          </a:p>
          <a:p>
            <a:endParaRPr lang="de-AT" dirty="0"/>
          </a:p>
          <a:p>
            <a:pPr>
              <a:buClr>
                <a:srgbClr val="FF0000"/>
              </a:buClr>
              <a:buSzPct val="146000"/>
            </a:pPr>
            <a:r>
              <a:rPr lang="de-AT" dirty="0"/>
              <a:t>Also – Aussterben mit Ansage?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B6360F-245F-4890-BB9D-E93D10F62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1825625"/>
            <a:ext cx="3695699" cy="43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1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1A0726B-A074-4BF0-B113-129E60A471A6}"/>
              </a:ext>
            </a:extLst>
          </p:cNvPr>
          <p:cNvSpPr txBox="1">
            <a:spLocks/>
          </p:cNvSpPr>
          <p:nvPr/>
        </p:nvSpPr>
        <p:spPr>
          <a:xfrm>
            <a:off x="838200" y="1828817"/>
            <a:ext cx="9686925" cy="63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b="1" dirty="0">
                <a:solidFill>
                  <a:srgbClr val="FF0000"/>
                </a:solidFill>
              </a:rPr>
              <a:t>Finden – Binden – Fördern?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5840FF-98B9-41D6-A34C-3D48700E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 liegt die Priorität?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1CFFB0-59F1-4058-B178-AAA58D69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486900" cy="4351338"/>
          </a:xfrm>
        </p:spPr>
        <p:txBody>
          <a:bodyPr/>
          <a:lstStyle/>
          <a:p>
            <a:endParaRPr lang="de-AT" dirty="0"/>
          </a:p>
          <a:p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8D6F2D-AE31-455B-9B95-05E9DA175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33501" y="3228364"/>
            <a:ext cx="1571624" cy="15458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9F9473-A2C0-4955-90EE-0D1409A66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90007" y="3429000"/>
            <a:ext cx="1853181" cy="8277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A9120A-1033-4F62-B8D7-0FFC7797D7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607" t="13224" r="-1"/>
          <a:stretch/>
        </p:blipFill>
        <p:spPr>
          <a:xfrm>
            <a:off x="9137326" y="3206439"/>
            <a:ext cx="2075913" cy="12728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21A945-CC55-48D2-8FFF-71514AF4A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05125" y="2745219"/>
            <a:ext cx="6441967" cy="32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7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070F2-30C5-4AB4-B22A-1DD5D01E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hat </a:t>
            </a:r>
            <a:r>
              <a:rPr lang="de-AT" b="1" dirty="0"/>
              <a:t>Binden</a:t>
            </a:r>
            <a:r>
              <a:rPr lang="de-AT" dirty="0"/>
              <a:t> Priorität gegenüber </a:t>
            </a:r>
            <a:r>
              <a:rPr lang="de-AT" b="1" dirty="0"/>
              <a:t>Finden</a:t>
            </a:r>
            <a:r>
              <a:rPr lang="de-AT" dirty="0"/>
              <a:t>?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33E5AB6-F1D6-4AD0-BA52-BC96D7139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020" y="1690688"/>
            <a:ext cx="6689201" cy="45728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A26883-DC1C-49FF-B93C-829868FA7D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14028"/>
          <a:stretch/>
        </p:blipFill>
        <p:spPr>
          <a:xfrm flipH="1">
            <a:off x="2612019" y="1570855"/>
            <a:ext cx="6689201" cy="48125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402E70-B277-4AE6-AF66-60446FBF9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4" y="1880285"/>
            <a:ext cx="3121152" cy="18166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AD5739C-B75B-4BD6-99CF-DF4EDEAE8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1083" y="1964878"/>
            <a:ext cx="3609553" cy="360955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C787AB6-D4D4-4603-888B-ECE28CAE4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614" y="1964878"/>
            <a:ext cx="2916386" cy="36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32490-3799-4F70-976F-D91AB493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wünsche ich mir?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2064A2-0715-446A-A991-7A63CA3A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15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de-AT" dirty="0"/>
              <a:t>Vom ÖBGV</a:t>
            </a:r>
          </a:p>
          <a:p>
            <a:pPr lvl="1"/>
            <a:r>
              <a:rPr lang="de-AT" dirty="0"/>
              <a:t>Finanzielle Unterstützung von Funktionärsausbildung</a:t>
            </a:r>
          </a:p>
          <a:p>
            <a:pPr lvl="1"/>
            <a:r>
              <a:rPr lang="de-AT" dirty="0"/>
              <a:t>Schaffung einer Plattform für Unterlagen und Austausch</a:t>
            </a:r>
          </a:p>
          <a:p>
            <a:pPr lvl="1"/>
            <a:r>
              <a:rPr lang="de-AT" dirty="0"/>
              <a:t>Unterstützung beim Thema Binden des Nachwuchses</a:t>
            </a:r>
          </a:p>
          <a:p>
            <a:pPr lvl="1"/>
            <a:endParaRPr lang="de-AT" dirty="0"/>
          </a:p>
          <a:p>
            <a:r>
              <a:rPr lang="de-AT" dirty="0"/>
              <a:t>Von den Landesverbänden</a:t>
            </a:r>
          </a:p>
          <a:p>
            <a:pPr lvl="1"/>
            <a:r>
              <a:rPr lang="de-AT" dirty="0"/>
              <a:t>Verantwortung übernehmen für die Nachwuchsarbeit</a:t>
            </a:r>
          </a:p>
          <a:p>
            <a:pPr lvl="1"/>
            <a:r>
              <a:rPr lang="de-AT" dirty="0"/>
              <a:t>Appell an die/Verpflichtung der Vereine</a:t>
            </a:r>
          </a:p>
          <a:p>
            <a:pPr lvl="1"/>
            <a:r>
              <a:rPr lang="de-AT" dirty="0"/>
              <a:t>Eine Ansprechperson für die strategische Nachwuchsarbeit im LV</a:t>
            </a:r>
          </a:p>
          <a:p>
            <a:pPr marL="457200" lvl="1" indent="0">
              <a:buNone/>
            </a:pPr>
            <a:endParaRPr lang="de-AT" dirty="0"/>
          </a:p>
          <a:p>
            <a:pPr marL="228600" lvl="1">
              <a:spcBef>
                <a:spcPts val="1000"/>
              </a:spcBef>
            </a:pPr>
            <a:r>
              <a:rPr lang="de-AT" sz="2800" dirty="0"/>
              <a:t>Von den Vereinen</a:t>
            </a:r>
          </a:p>
          <a:p>
            <a:pPr marL="685800" lvl="2">
              <a:spcBef>
                <a:spcPts val="1000"/>
              </a:spcBef>
            </a:pPr>
            <a:r>
              <a:rPr lang="de-AT" sz="2400" dirty="0"/>
              <a:t>Wahrnehmen der Möglichkeiten im eigenen Verein</a:t>
            </a:r>
          </a:p>
          <a:p>
            <a:pPr marL="685800" lvl="2">
              <a:spcBef>
                <a:spcPts val="1000"/>
              </a:spcBef>
            </a:pPr>
            <a:r>
              <a:rPr lang="de-AT" sz="2400" dirty="0"/>
              <a:t>TUN!!!</a:t>
            </a:r>
          </a:p>
          <a:p>
            <a:pPr marL="685800" lvl="2">
              <a:spcBef>
                <a:spcPts val="1000"/>
              </a:spcBef>
            </a:pPr>
            <a:endParaRPr lang="de-AT" sz="2400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43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DA49ACC-F2FA-490D-85BE-8227A59037B8}"/>
              </a:ext>
            </a:extLst>
          </p:cNvPr>
          <p:cNvSpPr/>
          <p:nvPr/>
        </p:nvSpPr>
        <p:spPr>
          <a:xfrm>
            <a:off x="9796550" y="2901394"/>
            <a:ext cx="1138451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Landes-verbände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7E7D766-858F-4A77-8D3A-2788DD7FE56D}"/>
              </a:ext>
            </a:extLst>
          </p:cNvPr>
          <p:cNvSpPr/>
          <p:nvPr/>
        </p:nvSpPr>
        <p:spPr>
          <a:xfrm>
            <a:off x="9908575" y="665077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ÖBGV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5827D36-6555-442E-88A0-5C6BA4CFA428}"/>
              </a:ext>
            </a:extLst>
          </p:cNvPr>
          <p:cNvSpPr/>
          <p:nvPr/>
        </p:nvSpPr>
        <p:spPr>
          <a:xfrm>
            <a:off x="9796550" y="5088028"/>
            <a:ext cx="1138451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Vereine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BB76E75-9000-499F-80F8-B33B493748DB}"/>
              </a:ext>
            </a:extLst>
          </p:cNvPr>
          <p:cNvSpPr/>
          <p:nvPr/>
        </p:nvSpPr>
        <p:spPr>
          <a:xfrm>
            <a:off x="2885236" y="487045"/>
            <a:ext cx="1445027" cy="14192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Jugend Sport-wart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E9607C0-8B9A-4EF6-8131-5CC2E3FFBFD6}"/>
              </a:ext>
            </a:extLst>
          </p:cNvPr>
          <p:cNvSpPr/>
          <p:nvPr/>
        </p:nvSpPr>
        <p:spPr>
          <a:xfrm>
            <a:off x="2636940" y="2751535"/>
            <a:ext cx="1983851" cy="19484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600" dirty="0"/>
              <a:t>Strategische Nachwuchs-Entwicklung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AF6B1AEB-68F9-4281-AC37-FEAE5361CD4B}"/>
              </a:ext>
            </a:extLst>
          </p:cNvPr>
          <p:cNvCxnSpPr>
            <a:cxnSpLocks/>
            <a:stCxn id="38" idx="6"/>
            <a:endCxn id="18" idx="1"/>
          </p:cNvCxnSpPr>
          <p:nvPr/>
        </p:nvCxnSpPr>
        <p:spPr>
          <a:xfrm flipV="1">
            <a:off x="4330263" y="1122277"/>
            <a:ext cx="5578312" cy="74381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7ADC46B6-08D7-4118-A709-5379DA6EED24}"/>
              </a:ext>
            </a:extLst>
          </p:cNvPr>
          <p:cNvCxnSpPr>
            <a:cxnSpLocks/>
            <a:stCxn id="40" idx="7"/>
            <a:endCxn id="18" idx="1"/>
          </p:cNvCxnSpPr>
          <p:nvPr/>
        </p:nvCxnSpPr>
        <p:spPr>
          <a:xfrm flipV="1">
            <a:off x="4330263" y="1122277"/>
            <a:ext cx="5578312" cy="1914599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6CB01E38-8B55-4ED3-BE7C-CB3BEBCD0A86}"/>
              </a:ext>
            </a:extLst>
          </p:cNvPr>
          <p:cNvCxnSpPr>
            <a:cxnSpLocks/>
            <a:stCxn id="40" idx="0"/>
            <a:endCxn id="38" idx="4"/>
          </p:cNvCxnSpPr>
          <p:nvPr/>
        </p:nvCxnSpPr>
        <p:spPr>
          <a:xfrm flipH="1" flipV="1">
            <a:off x="3607750" y="1906270"/>
            <a:ext cx="21116" cy="845265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A8DFC67A-1C67-4303-846B-0801359AEAD4}"/>
              </a:ext>
            </a:extLst>
          </p:cNvPr>
          <p:cNvCxnSpPr>
            <a:cxnSpLocks/>
            <a:stCxn id="40" idx="6"/>
            <a:endCxn id="2" idx="1"/>
          </p:cNvCxnSpPr>
          <p:nvPr/>
        </p:nvCxnSpPr>
        <p:spPr>
          <a:xfrm flipV="1">
            <a:off x="4620791" y="3358594"/>
            <a:ext cx="5175759" cy="367155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2B432EC1-93BE-4F47-837E-022BA8889BCA}"/>
              </a:ext>
            </a:extLst>
          </p:cNvPr>
          <p:cNvCxnSpPr>
            <a:cxnSpLocks/>
            <a:stCxn id="40" idx="5"/>
            <a:endCxn id="21" idx="1"/>
          </p:cNvCxnSpPr>
          <p:nvPr/>
        </p:nvCxnSpPr>
        <p:spPr>
          <a:xfrm>
            <a:off x="4330263" y="4414622"/>
            <a:ext cx="5466287" cy="1130606"/>
          </a:xfrm>
          <a:prstGeom prst="straightConnector1">
            <a:avLst/>
          </a:prstGeom>
          <a:ln w="254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>
            <a:extLst>
              <a:ext uri="{FF2B5EF4-FFF2-40B4-BE49-F238E27FC236}">
                <a16:creationId xmlns:a16="http://schemas.microsoft.com/office/drawing/2014/main" id="{3D62098F-01BC-421D-AF80-083870B20C8E}"/>
              </a:ext>
            </a:extLst>
          </p:cNvPr>
          <p:cNvCxnSpPr>
            <a:cxnSpLocks/>
            <a:stCxn id="2" idx="0"/>
            <a:endCxn id="18" idx="2"/>
          </p:cNvCxnSpPr>
          <p:nvPr/>
        </p:nvCxnSpPr>
        <p:spPr>
          <a:xfrm flipH="1" flipV="1">
            <a:off x="10365775" y="1579477"/>
            <a:ext cx="1" cy="1321917"/>
          </a:xfrm>
          <a:prstGeom prst="straightConnector1">
            <a:avLst/>
          </a:prstGeom>
          <a:ln w="19050"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>
            <a:extLst>
              <a:ext uri="{FF2B5EF4-FFF2-40B4-BE49-F238E27FC236}">
                <a16:creationId xmlns:a16="http://schemas.microsoft.com/office/drawing/2014/main" id="{B0EE7CA3-1AB8-40E0-B6D6-6A5686A89D01}"/>
              </a:ext>
            </a:extLst>
          </p:cNvPr>
          <p:cNvCxnSpPr>
            <a:cxnSpLocks/>
            <a:stCxn id="21" idx="0"/>
            <a:endCxn id="2" idx="2"/>
          </p:cNvCxnSpPr>
          <p:nvPr/>
        </p:nvCxnSpPr>
        <p:spPr>
          <a:xfrm flipV="1">
            <a:off x="10365776" y="3815794"/>
            <a:ext cx="0" cy="1272234"/>
          </a:xfrm>
          <a:prstGeom prst="straightConnector1">
            <a:avLst/>
          </a:prstGeom>
          <a:ln w="19050"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feld 119">
            <a:extLst>
              <a:ext uri="{FF2B5EF4-FFF2-40B4-BE49-F238E27FC236}">
                <a16:creationId xmlns:a16="http://schemas.microsoft.com/office/drawing/2014/main" id="{04104482-2AA6-48D9-9722-034D571D0372}"/>
              </a:ext>
            </a:extLst>
          </p:cNvPr>
          <p:cNvSpPr txBox="1"/>
          <p:nvPr/>
        </p:nvSpPr>
        <p:spPr>
          <a:xfrm>
            <a:off x="1169630" y="3241994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strategisch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603BF52-D623-4462-9213-90E83D695A16}"/>
              </a:ext>
            </a:extLst>
          </p:cNvPr>
          <p:cNvSpPr txBox="1"/>
          <p:nvPr/>
        </p:nvSpPr>
        <p:spPr>
          <a:xfrm>
            <a:off x="639510" y="4091456"/>
            <a:ext cx="1860702" cy="64633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de-AT" dirty="0"/>
              <a:t>Ausrichtung: </a:t>
            </a:r>
          </a:p>
          <a:p>
            <a:r>
              <a:rPr lang="de-AT" dirty="0"/>
              <a:t>Zukünftiger Kader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B398B62B-C77D-4328-AA92-0E14DE333439}"/>
              </a:ext>
            </a:extLst>
          </p:cNvPr>
          <p:cNvSpPr txBox="1"/>
          <p:nvPr/>
        </p:nvSpPr>
        <p:spPr>
          <a:xfrm>
            <a:off x="831980" y="945437"/>
            <a:ext cx="1633589" cy="64633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de-AT" dirty="0"/>
              <a:t>Ausrichtung: </a:t>
            </a:r>
          </a:p>
          <a:p>
            <a:r>
              <a:rPr lang="de-AT" dirty="0"/>
              <a:t>Aktueller Kader</a:t>
            </a:r>
          </a:p>
        </p:txBody>
      </p:sp>
    </p:spTree>
    <p:extLst>
      <p:ext uri="{BB962C8B-B14F-4D97-AF65-F5344CB8AC3E}">
        <p14:creationId xmlns:p14="http://schemas.microsoft.com/office/powerpoint/2010/main" val="419135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31A79-F309-45AE-B1FB-B8B764D3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76775" cy="1325563"/>
          </a:xfrm>
        </p:spPr>
        <p:txBody>
          <a:bodyPr/>
          <a:lstStyle/>
          <a:p>
            <a:r>
              <a:rPr lang="de-AT" u="sng" dirty="0"/>
              <a:t>Die</a:t>
            </a:r>
            <a:r>
              <a:rPr lang="de-AT" dirty="0"/>
              <a:t> Ausrede darf nicht mehr gelten!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D2A5856-7A08-4C72-88A1-6AAFC84A5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76" y="365125"/>
            <a:ext cx="5323324" cy="62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A4D517-AC84-44AC-9A73-E745B31E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haben die Delegierten 2018 zum Thema  Jugendarbeit gesagt?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4A6131C-9AD8-424F-B3A9-0C17DB8F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13960" cy="4351338"/>
          </a:xfrm>
        </p:spPr>
        <p:txBody>
          <a:bodyPr>
            <a:normAutofit/>
          </a:bodyPr>
          <a:lstStyle/>
          <a:p>
            <a:r>
              <a:rPr lang="de-AT" dirty="0"/>
              <a:t>Jugend ist für das Überleben des Minigolfsports, aber vor allem für den Spitzensport unerlässlich. </a:t>
            </a:r>
          </a:p>
          <a:p>
            <a:pPr lvl="1"/>
            <a:r>
              <a:rPr lang="de-AT" dirty="0"/>
              <a:t>(was Hänschen nicht lernt, lernt Hans nimmermehr)</a:t>
            </a:r>
          </a:p>
          <a:p>
            <a:r>
              <a:rPr lang="de-AT" dirty="0"/>
              <a:t>Jugendarbeit darf Geld kosten</a:t>
            </a:r>
          </a:p>
          <a:p>
            <a:r>
              <a:rPr lang="de-AT" dirty="0"/>
              <a:t>Jugendarbeit sollte zum größten Teil im Verein stattfinden. 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60583B6-C1F2-42CC-A778-F58F011EB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747785"/>
              </p:ext>
            </p:extLst>
          </p:nvPr>
        </p:nvGraphicFramePr>
        <p:xfrm>
          <a:off x="5852162" y="1341120"/>
          <a:ext cx="5686696" cy="490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24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FFE61-0F84-4719-BEF9-59BF5701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>
                <a:latin typeface="Arial" pitchFamily="34" charset="0"/>
                <a:cs typeface="Arial" pitchFamily="34" charset="0"/>
              </a:rPr>
              <a:t>Wie sieht die Entwicklung im Nachwuchsbereich eigentlich aus?</a:t>
            </a:r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2193913-10B7-4B54-A393-63809EE22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563562"/>
              </p:ext>
            </p:extLst>
          </p:nvPr>
        </p:nvGraphicFramePr>
        <p:xfrm>
          <a:off x="1445623" y="1912712"/>
          <a:ext cx="5347062" cy="434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6CE5E6C-8F76-423B-989F-3DF3E323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080" y="1901417"/>
            <a:ext cx="4604657" cy="4351338"/>
          </a:xfrm>
        </p:spPr>
        <p:txBody>
          <a:bodyPr>
            <a:normAutofit/>
          </a:bodyPr>
          <a:lstStyle/>
          <a:p>
            <a:r>
              <a:rPr lang="de-AT" dirty="0"/>
              <a:t>Weibliche Jugend und Schülerinnen seit längerem stabil im „Familienbereich“ zwischen 10 und 15</a:t>
            </a:r>
          </a:p>
          <a:p>
            <a:r>
              <a:rPr lang="de-AT" dirty="0"/>
              <a:t>Dramatischer Absturz bei den männlichen in den letzten 4 Jahren !!!</a:t>
            </a:r>
          </a:p>
          <a:p>
            <a:pPr lvl="1"/>
            <a:r>
              <a:rPr lang="de-AT" dirty="0"/>
              <a:t>Mehr als Halbierung</a:t>
            </a:r>
          </a:p>
          <a:p>
            <a:pPr lvl="1"/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9E858B5-72BA-4C97-A501-EEE90122C1CC}"/>
              </a:ext>
            </a:extLst>
          </p:cNvPr>
          <p:cNvSpPr/>
          <p:nvPr/>
        </p:nvSpPr>
        <p:spPr>
          <a:xfrm>
            <a:off x="2246810" y="1901417"/>
            <a:ext cx="3222172" cy="4351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7835290-8C7C-4733-95ED-9A68C8333D66}"/>
              </a:ext>
            </a:extLst>
          </p:cNvPr>
          <p:cNvSpPr/>
          <p:nvPr/>
        </p:nvSpPr>
        <p:spPr>
          <a:xfrm>
            <a:off x="4119154" y="1912712"/>
            <a:ext cx="1846217" cy="4351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78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A4D517-AC84-44AC-9A73-E745B31E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Wer kann überhaupt Jugendarbeit betreiben?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BF6EB8DD-ED78-48E7-941D-C5E2C4B1BD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7" y="1550126"/>
            <a:ext cx="4896053" cy="5028379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CE227A-0DDA-4865-87E2-BD2286537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54925"/>
            <a:ext cx="5183188" cy="4334737"/>
          </a:xfrm>
        </p:spPr>
        <p:txBody>
          <a:bodyPr/>
          <a:lstStyle/>
          <a:p>
            <a:r>
              <a:rPr lang="de-AT" dirty="0"/>
              <a:t>Nur die Vereine haben die Nähe zu den Jugendlichen</a:t>
            </a:r>
          </a:p>
          <a:p>
            <a:endParaRPr lang="de-AT" dirty="0"/>
          </a:p>
          <a:p>
            <a:r>
              <a:rPr lang="de-AT" dirty="0"/>
              <a:t>Verbände können nur Rahmenbedingungen schaffen</a:t>
            </a:r>
          </a:p>
        </p:txBody>
      </p:sp>
    </p:spTree>
    <p:extLst>
      <p:ext uri="{BB962C8B-B14F-4D97-AF65-F5344CB8AC3E}">
        <p14:creationId xmlns:p14="http://schemas.microsoft.com/office/powerpoint/2010/main" val="15072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CF873-8AF5-4A48-8CFF-60378318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/>
              <a:t>Wer leistet Jugendarbeit? Wie ist das messbar? Versuch über </a:t>
            </a:r>
            <a:r>
              <a:rPr lang="de-AT" sz="3600" b="1" u="sng" dirty="0"/>
              <a:t>Medaillengewinn</a:t>
            </a:r>
            <a:r>
              <a:rPr lang="de-AT" sz="3600" b="1" dirty="0"/>
              <a:t> von </a:t>
            </a:r>
            <a:r>
              <a:rPr lang="de-AT" sz="3600" b="1" u="sng" dirty="0"/>
              <a:t>Teams</a:t>
            </a:r>
            <a:r>
              <a:rPr lang="de-AT" sz="3600" b="1" dirty="0"/>
              <a:t> bei </a:t>
            </a:r>
            <a:r>
              <a:rPr lang="de-AT" sz="3600" b="1" u="sng" dirty="0"/>
              <a:t>ÖJM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0E0691-625D-461F-89FB-E4DCC6CE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94074" cy="4351338"/>
          </a:xfrm>
        </p:spPr>
        <p:txBody>
          <a:bodyPr/>
          <a:lstStyle/>
          <a:p>
            <a:r>
              <a:rPr lang="de-AT" dirty="0"/>
              <a:t>In den letzten 10 Jahren gab es bei Österreichischen Jugendmeisterschaften 50 Team-Medaillen.</a:t>
            </a:r>
          </a:p>
          <a:p>
            <a:endParaRPr lang="de-AT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168467D-5064-4FD1-9F61-7DED4DA3F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08368"/>
              </p:ext>
            </p:extLst>
          </p:nvPr>
        </p:nvGraphicFramePr>
        <p:xfrm>
          <a:off x="1135015" y="2784475"/>
          <a:ext cx="661561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127">
                  <a:extLst>
                    <a:ext uri="{9D8B030D-6E8A-4147-A177-3AD203B41FA5}">
                      <a16:colId xmlns:a16="http://schemas.microsoft.com/office/drawing/2014/main" val="1188215188"/>
                    </a:ext>
                  </a:extLst>
                </a:gridCol>
                <a:gridCol w="1940727">
                  <a:extLst>
                    <a:ext uri="{9D8B030D-6E8A-4147-A177-3AD203B41FA5}">
                      <a16:colId xmlns:a16="http://schemas.microsoft.com/office/drawing/2014/main" val="2435216669"/>
                    </a:ext>
                  </a:extLst>
                </a:gridCol>
                <a:gridCol w="1206187">
                  <a:extLst>
                    <a:ext uri="{9D8B030D-6E8A-4147-A177-3AD203B41FA5}">
                      <a16:colId xmlns:a16="http://schemas.microsoft.com/office/drawing/2014/main" val="1076132187"/>
                    </a:ext>
                  </a:extLst>
                </a:gridCol>
                <a:gridCol w="1414573">
                  <a:extLst>
                    <a:ext uri="{9D8B030D-6E8A-4147-A177-3AD203B41FA5}">
                      <a16:colId xmlns:a16="http://schemas.microsoft.com/office/drawing/2014/main" val="3902634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Verein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Anzahl Medaillen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Prozent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Kumuliert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0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Lissfeld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61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Bischofshofen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40 %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Blau-Weiß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52 %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4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Diavolo Eferding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62 %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28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Hörbranz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72 %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72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Bludenz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78 %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21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Klaus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84 %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7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Voitsberg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88 %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3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6 weitere Vereine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Je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104695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AFC47A1-4853-4646-94A6-D753D65ECF55}"/>
              </a:ext>
            </a:extLst>
          </p:cNvPr>
          <p:cNvSpPr txBox="1"/>
          <p:nvPr/>
        </p:nvSpPr>
        <p:spPr>
          <a:xfrm>
            <a:off x="8264435" y="3207184"/>
            <a:ext cx="3204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FF0000"/>
                </a:solidFill>
              </a:rPr>
              <a:t>¾ aller Medaillen wurden von 5 Vereinen gewonnen!</a:t>
            </a:r>
          </a:p>
          <a:p>
            <a:endParaRPr lang="de-AT" sz="2400" dirty="0">
              <a:solidFill>
                <a:srgbClr val="FF0000"/>
              </a:solidFill>
            </a:endParaRPr>
          </a:p>
          <a:p>
            <a:r>
              <a:rPr lang="de-AT" sz="2400" dirty="0">
                <a:solidFill>
                  <a:srgbClr val="FF0000"/>
                </a:solidFill>
              </a:rPr>
              <a:t>¼ von einem einzigen Verein!</a:t>
            </a:r>
          </a:p>
        </p:txBody>
      </p:sp>
    </p:spTree>
    <p:extLst>
      <p:ext uri="{BB962C8B-B14F-4D97-AF65-F5344CB8AC3E}">
        <p14:creationId xmlns:p14="http://schemas.microsoft.com/office/powerpoint/2010/main" val="18327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1A0726B-A074-4BF0-B113-129E60A471A6}"/>
              </a:ext>
            </a:extLst>
          </p:cNvPr>
          <p:cNvSpPr txBox="1">
            <a:spLocks/>
          </p:cNvSpPr>
          <p:nvPr/>
        </p:nvSpPr>
        <p:spPr>
          <a:xfrm>
            <a:off x="838200" y="1828817"/>
            <a:ext cx="9686925" cy="63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b="1" dirty="0">
                <a:solidFill>
                  <a:srgbClr val="FF0000"/>
                </a:solidFill>
              </a:rPr>
              <a:t>Finden – Binden – Fördern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5840FF-98B9-41D6-A34C-3D48700E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kann der Verband Rahmenbedingungen verbessern?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1CFFB0-59F1-4058-B178-AAA58D69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486900" cy="4351338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endParaRPr lang="de-AT" b="1" dirty="0">
              <a:solidFill>
                <a:srgbClr val="FF0000"/>
              </a:solidFill>
            </a:endParaRPr>
          </a:p>
          <a:p>
            <a:r>
              <a:rPr lang="de-AT" b="1" dirty="0">
                <a:solidFill>
                  <a:srgbClr val="FF0000"/>
                </a:solidFill>
              </a:rPr>
              <a:t>Finden</a:t>
            </a:r>
            <a:r>
              <a:rPr lang="de-AT" dirty="0"/>
              <a:t> von Spielerinnen und Spielern – </a:t>
            </a:r>
            <a:r>
              <a:rPr lang="de-AT" sz="2000" dirty="0"/>
              <a:t>wie erhöhen wir die Quantität?</a:t>
            </a:r>
          </a:p>
          <a:p>
            <a:endParaRPr lang="de-AT" dirty="0"/>
          </a:p>
          <a:p>
            <a:r>
              <a:rPr lang="de-AT" b="1" dirty="0">
                <a:solidFill>
                  <a:srgbClr val="FF0000"/>
                </a:solidFill>
              </a:rPr>
              <a:t>Binden</a:t>
            </a:r>
            <a:r>
              <a:rPr lang="de-AT" dirty="0"/>
              <a:t> an den Minigolfsport – </a:t>
            </a:r>
            <a:r>
              <a:rPr lang="de-AT" sz="2000" dirty="0"/>
              <a:t>wie halten wir die gefunden Spielerinnen und Spieler in den Vereinen?</a:t>
            </a:r>
          </a:p>
          <a:p>
            <a:endParaRPr lang="de-AT" dirty="0"/>
          </a:p>
          <a:p>
            <a:r>
              <a:rPr lang="de-AT" b="1" dirty="0">
                <a:solidFill>
                  <a:srgbClr val="FF0000"/>
                </a:solidFill>
              </a:rPr>
              <a:t>Fördern</a:t>
            </a:r>
            <a:r>
              <a:rPr lang="de-AT" dirty="0"/>
              <a:t> der Spielerinnen und Spieler – </a:t>
            </a:r>
            <a:r>
              <a:rPr lang="de-AT" sz="2000" dirty="0"/>
              <a:t>wie erhöhen wir die Qualität?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8D6F2D-AE31-455B-9B95-05E9DA175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01276" y="2047875"/>
            <a:ext cx="1571624" cy="15458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9F9473-A2C0-4955-90EE-0D1409A66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33507" y="3815984"/>
            <a:ext cx="1853181" cy="8277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A9120A-1033-4F62-B8D7-0FFC7797D7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607" t="13224" r="-1"/>
          <a:stretch/>
        </p:blipFill>
        <p:spPr>
          <a:xfrm>
            <a:off x="10010775" y="4865987"/>
            <a:ext cx="2075913" cy="12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BFCA-EF75-4D75-8E64-16400249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Finden von Nachwuchs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3F4D35-8C6C-4DB2-A5BE-E0A7B355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2314575"/>
            <a:ext cx="10515600" cy="4351338"/>
          </a:xfrm>
        </p:spPr>
        <p:txBody>
          <a:bodyPr/>
          <a:lstStyle/>
          <a:p>
            <a:r>
              <a:rPr lang="de-AT" dirty="0"/>
              <a:t>Eine Minigolf-Schülerliga bis 2023 </a:t>
            </a:r>
          </a:p>
          <a:p>
            <a:r>
              <a:rPr lang="de-AT" dirty="0"/>
              <a:t>Unterstützung der Vereine beim Finden (Schulsport, Ferienspiele, …)</a:t>
            </a:r>
          </a:p>
          <a:p>
            <a:pPr lvl="1"/>
            <a:r>
              <a:rPr lang="de-AT" dirty="0"/>
              <a:t>„Toolbox“</a:t>
            </a:r>
          </a:p>
          <a:p>
            <a:r>
              <a:rPr lang="de-AT" dirty="0"/>
              <a:t>Finden und Qualifizierung von Funktionären</a:t>
            </a:r>
          </a:p>
          <a:p>
            <a:pPr lvl="1"/>
            <a:endParaRPr lang="de-AT" dirty="0"/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178AF4-F21D-4381-AAB3-5C938840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85307" y="365125"/>
            <a:ext cx="1981942" cy="19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BFCA-EF75-4D75-8E64-16400249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Binden von Nachwuchs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3F4D35-8C6C-4DB2-A5BE-E0A7B3552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Unterstützung der Vereine beim Binden</a:t>
            </a:r>
          </a:p>
          <a:p>
            <a:pPr lvl="1"/>
            <a:r>
              <a:rPr lang="de-AT" dirty="0"/>
              <a:t>Ideenaustausch </a:t>
            </a:r>
          </a:p>
          <a:p>
            <a:r>
              <a:rPr lang="de-AT" dirty="0"/>
              <a:t>Finden und Qualifizierung von Funktionären</a:t>
            </a:r>
          </a:p>
          <a:p>
            <a:pPr lvl="1"/>
            <a:r>
              <a:rPr lang="de-AT" dirty="0"/>
              <a:t>Jugendgerechte Ausbildung (Unterlagen)</a:t>
            </a:r>
          </a:p>
          <a:p>
            <a:pPr lvl="1"/>
            <a:r>
              <a:rPr lang="de-AT" dirty="0"/>
              <a:t>Ideen für Kindergerechtes Training (Unterlagen)</a:t>
            </a:r>
          </a:p>
          <a:p>
            <a:r>
              <a:rPr lang="de-AT" dirty="0"/>
              <a:t>Leichterer Einstieg in den Minigolfsport</a:t>
            </a:r>
          </a:p>
          <a:p>
            <a:r>
              <a:rPr lang="de-AT" dirty="0"/>
              <a:t>Vernetzung der Jugendlichen</a:t>
            </a:r>
          </a:p>
          <a:p>
            <a:r>
              <a:rPr lang="de-AT" dirty="0"/>
              <a:t>Jugendgerechte Turniere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B1AB17-E891-41B3-9007-539C79A27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8979" y="614029"/>
            <a:ext cx="2712529" cy="12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BFCA-EF75-4D75-8E64-16400249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Fördern von Nachwuchs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3F4D35-8C6C-4DB2-A5BE-E0A7B355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6" y="2367263"/>
            <a:ext cx="10515600" cy="4351338"/>
          </a:xfrm>
        </p:spPr>
        <p:txBody>
          <a:bodyPr/>
          <a:lstStyle/>
          <a:p>
            <a:r>
              <a:rPr lang="de-AT" dirty="0"/>
              <a:t>Einheitliche Ausbildung</a:t>
            </a:r>
          </a:p>
          <a:p>
            <a:pPr lvl="1"/>
            <a:r>
              <a:rPr lang="de-AT" dirty="0"/>
              <a:t>Schaffung von Unterlagen und Zugang dazu</a:t>
            </a:r>
          </a:p>
          <a:p>
            <a:r>
              <a:rPr lang="de-AT" dirty="0"/>
              <a:t>Qualifizierung von Funktionären sowie deren regelmäßiger Austausch</a:t>
            </a:r>
          </a:p>
          <a:p>
            <a:r>
              <a:rPr lang="de-AT" dirty="0"/>
              <a:t>Schaffung von Leistungszentren</a:t>
            </a: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1C4D9D-0E04-431E-91C1-6F5855C6D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607" t="13224" r="-1"/>
          <a:stretch/>
        </p:blipFill>
        <p:spPr>
          <a:xfrm>
            <a:off x="7821712" y="417813"/>
            <a:ext cx="3093401" cy="18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Breitbild</PresentationFormat>
  <Paragraphs>127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Macht Jugendarbeit überhaupt Sinn?</vt:lpstr>
      <vt:lpstr>Was haben die Delegierten 2018 zum Thema  Jugendarbeit gesagt?</vt:lpstr>
      <vt:lpstr>Wie sieht die Entwicklung im Nachwuchsbereich eigentlich aus?</vt:lpstr>
      <vt:lpstr>Wer kann überhaupt Jugendarbeit betreiben?</vt:lpstr>
      <vt:lpstr>Wer leistet Jugendarbeit? Wie ist das messbar? Versuch über Medaillengewinn von Teams bei ÖJM</vt:lpstr>
      <vt:lpstr>Wie kann der Verband Rahmenbedingungen verbessern?</vt:lpstr>
      <vt:lpstr>Finden von Nachwuchs</vt:lpstr>
      <vt:lpstr>Binden von Nachwuchs</vt:lpstr>
      <vt:lpstr>Fördern von Nachwuchs</vt:lpstr>
      <vt:lpstr>Wo liegt die Priorität?</vt:lpstr>
      <vt:lpstr>Warum hat Binden Priorität gegenüber Finden?</vt:lpstr>
      <vt:lpstr>Was wünsche ich mir?</vt:lpstr>
      <vt:lpstr>PowerPoint-Präsentation</vt:lpstr>
      <vt:lpstr>Die Ausrede darf nicht mehr gelten!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Aktivitäten Minigolf</dc:title>
  <dc:creator>Wolfgang Danner</dc:creator>
  <cp:lastModifiedBy>Wolfgang Danner</cp:lastModifiedBy>
  <cp:revision>163</cp:revision>
  <dcterms:created xsi:type="dcterms:W3CDTF">2017-09-24T14:32:54Z</dcterms:created>
  <dcterms:modified xsi:type="dcterms:W3CDTF">2019-03-22T12:27:38Z</dcterms:modified>
</cp:coreProperties>
</file>